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2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16" r:id="rId4"/>
    <p:sldId id="259" r:id="rId5"/>
    <p:sldId id="320" r:id="rId6"/>
    <p:sldId id="265" r:id="rId8"/>
    <p:sldId id="267" r:id="rId9"/>
    <p:sldId id="339" r:id="rId10"/>
    <p:sldId id="340" r:id="rId11"/>
    <p:sldId id="338" r:id="rId12"/>
    <p:sldId id="341" r:id="rId13"/>
    <p:sldId id="342" r:id="rId14"/>
    <p:sldId id="343" r:id="rId15"/>
    <p:sldId id="344" r:id="rId16"/>
    <p:sldId id="263" r:id="rId17"/>
    <p:sldId id="3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FE6"/>
    <a:srgbClr val="5A499C"/>
    <a:srgbClr val="C33373"/>
    <a:srgbClr val="F5EEDD"/>
    <a:srgbClr val="215F9A"/>
    <a:srgbClr val="077A7D"/>
    <a:srgbClr val="7AE2CF"/>
    <a:srgbClr val="00ACBF"/>
    <a:srgbClr val="136687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00" y="66"/>
      </p:cViewPr>
      <p:guideLst>
        <p:guide orient="horz" pos="20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E85CD-571D-4CA9-867D-7919A6D08C85}" type="datetimeFigureOut">
              <a:rPr lang="en-SG" smtClean="0"/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2FA32-CEEC-4F85-B0D1-7E655D8474E0}" type="slidenum">
              <a:rPr lang="en-SG" smtClean="0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5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1pPr>
            <a:lvl2pPr marL="304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0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914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4pPr>
            <a:lvl5pPr marL="12192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5pPr>
            <a:lvl6pPr marL="15240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6pPr>
            <a:lvl7pPr marL="18288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7pPr>
            <a:lvl8pPr marL="21336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8pPr>
            <a:lvl9pPr marL="2438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5" b="1"/>
            </a:lvl4pPr>
            <a:lvl5pPr marL="1219200" indent="0">
              <a:buNone/>
              <a:defRPr sz="1065" b="1"/>
            </a:lvl5pPr>
            <a:lvl6pPr marL="1524000" indent="0">
              <a:buNone/>
              <a:defRPr sz="1065" b="1"/>
            </a:lvl6pPr>
            <a:lvl7pPr marL="1828800" indent="0">
              <a:buNone/>
              <a:defRPr sz="1065" b="1"/>
            </a:lvl7pPr>
            <a:lvl8pPr marL="2133600" indent="0">
              <a:buNone/>
              <a:defRPr sz="1065" b="1"/>
            </a:lvl8pPr>
            <a:lvl9pPr marL="2438400" indent="0">
              <a:buNone/>
              <a:defRPr sz="106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65"/>
            </a:lvl4pPr>
            <a:lvl5pPr>
              <a:defRPr sz="1065"/>
            </a:lvl5pPr>
            <a:lvl6pPr>
              <a:defRPr sz="1065"/>
            </a:lvl6pPr>
            <a:lvl7pPr>
              <a:defRPr sz="1065"/>
            </a:lvl7pPr>
            <a:lvl8pPr>
              <a:defRPr sz="1065"/>
            </a:lvl8pPr>
            <a:lvl9pPr>
              <a:defRPr sz="10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5" b="1"/>
            </a:lvl4pPr>
            <a:lvl5pPr marL="1219200" indent="0">
              <a:buNone/>
              <a:defRPr sz="1065" b="1"/>
            </a:lvl5pPr>
            <a:lvl6pPr marL="1524000" indent="0">
              <a:buNone/>
              <a:defRPr sz="1065" b="1"/>
            </a:lvl6pPr>
            <a:lvl7pPr marL="1828800" indent="0">
              <a:buNone/>
              <a:defRPr sz="1065" b="1"/>
            </a:lvl7pPr>
            <a:lvl8pPr marL="2133600" indent="0">
              <a:buNone/>
              <a:defRPr sz="1065" b="1"/>
            </a:lvl8pPr>
            <a:lvl9pPr marL="2438400" indent="0">
              <a:buNone/>
              <a:defRPr sz="106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65"/>
            </a:lvl4pPr>
            <a:lvl5pPr>
              <a:defRPr sz="1065"/>
            </a:lvl5pPr>
            <a:lvl6pPr>
              <a:defRPr sz="1065"/>
            </a:lvl6pPr>
            <a:lvl7pPr>
              <a:defRPr sz="1065"/>
            </a:lvl7pPr>
            <a:lvl8pPr>
              <a:defRPr sz="1065"/>
            </a:lvl8pPr>
            <a:lvl9pPr>
              <a:defRPr sz="10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5"/>
            </a:lvl1pPr>
            <a:lvl2pPr>
              <a:defRPr sz="1865"/>
            </a:lvl2pPr>
            <a:lvl3pPr>
              <a:defRPr sz="1600"/>
            </a:lvl3pPr>
            <a:lvl4pPr>
              <a:defRPr sz="1335"/>
            </a:lvl4pPr>
            <a:lvl5pPr>
              <a:defRPr sz="1335"/>
            </a:lvl5pPr>
            <a:lvl6pPr>
              <a:defRPr sz="1335"/>
            </a:lvl6pPr>
            <a:lvl7pPr>
              <a:defRPr sz="1335"/>
            </a:lvl7pPr>
            <a:lvl8pPr>
              <a:defRPr sz="1335"/>
            </a:lvl8pPr>
            <a:lvl9pPr>
              <a:defRPr sz="13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5"/>
            </a:lvl1pPr>
            <a:lvl2pPr marL="304800" indent="0">
              <a:buNone/>
              <a:defRPr sz="1865"/>
            </a:lvl2pPr>
            <a:lvl3pPr marL="609600" indent="0">
              <a:buNone/>
              <a:defRPr sz="1600"/>
            </a:lvl3pPr>
            <a:lvl4pPr marL="914400" indent="0">
              <a:buNone/>
              <a:defRPr sz="1335"/>
            </a:lvl4pPr>
            <a:lvl5pPr marL="1219200" indent="0">
              <a:buNone/>
              <a:defRPr sz="1335"/>
            </a:lvl5pPr>
            <a:lvl6pPr marL="1524000" indent="0">
              <a:buNone/>
              <a:defRPr sz="1335"/>
            </a:lvl6pPr>
            <a:lvl7pPr marL="1828800" indent="0">
              <a:buNone/>
              <a:defRPr sz="1335"/>
            </a:lvl7pPr>
            <a:lvl8pPr marL="2133600" indent="0">
              <a:buNone/>
              <a:defRPr sz="1335"/>
            </a:lvl8pPr>
            <a:lvl9pPr marL="2438400" indent="0">
              <a:buNone/>
              <a:defRPr sz="133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32A6F-44A4-458C-BDA7-08376A06B916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DE4803-58BF-4557-B7F1-4D05FB439E4A}" type="slidenum">
              <a:rPr lang="en-SG" smtClean="0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609600" rtl="0" eaLnBrk="1" latinLnBrk="0" hangingPunct="1">
        <a:spcBef>
          <a:spcPct val="0"/>
        </a:spcBef>
        <a:buNone/>
        <a:defRPr sz="29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495300" indent="-1905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5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5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20915" y="704093"/>
            <a:ext cx="7772398" cy="328839"/>
            <a:chOff x="1400251" y="704093"/>
            <a:chExt cx="7772398" cy="328839"/>
          </a:xfrm>
        </p:grpSpPr>
        <p:sp>
          <p:nvSpPr>
            <p:cNvPr id="6" name="Oval 5"/>
            <p:cNvSpPr/>
            <p:nvPr/>
          </p:nvSpPr>
          <p:spPr>
            <a:xfrm>
              <a:off x="1400251" y="708932"/>
              <a:ext cx="324000" cy="324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106613" y="704093"/>
              <a:ext cx="324000" cy="324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812975" y="704093"/>
              <a:ext cx="324000" cy="324000"/>
            </a:xfrm>
            <a:prstGeom prst="ellipse">
              <a:avLst/>
            </a:prstGeom>
            <a:solidFill>
              <a:srgbClr val="7AE2CF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519337" y="704093"/>
              <a:ext cx="324000" cy="324000"/>
            </a:xfrm>
            <a:prstGeom prst="ellipse">
              <a:avLst/>
            </a:prstGeom>
            <a:solidFill>
              <a:srgbClr val="077A7D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8614" y="704093"/>
              <a:ext cx="324000" cy="324000"/>
            </a:xfrm>
            <a:prstGeom prst="ellipse">
              <a:avLst/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847392" y="890360"/>
              <a:ext cx="4325257" cy="0"/>
            </a:xfrm>
            <a:prstGeom prst="line">
              <a:avLst/>
            </a:prstGeom>
            <a:ln w="57150">
              <a:solidFill>
                <a:srgbClr val="F5EED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257377" y="6078209"/>
            <a:ext cx="7716913" cy="328839"/>
            <a:chOff x="3500210" y="6078209"/>
            <a:chExt cx="7716913" cy="328839"/>
          </a:xfrm>
        </p:grpSpPr>
        <p:sp>
          <p:nvSpPr>
            <p:cNvPr id="19" name="Oval 18"/>
            <p:cNvSpPr/>
            <p:nvPr/>
          </p:nvSpPr>
          <p:spPr>
            <a:xfrm>
              <a:off x="8084760" y="6083048"/>
              <a:ext cx="324000" cy="324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8791122" y="6078209"/>
              <a:ext cx="324000" cy="324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9497484" y="6078209"/>
              <a:ext cx="324000" cy="324000"/>
            </a:xfrm>
            <a:prstGeom prst="ellipse">
              <a:avLst/>
            </a:prstGeom>
            <a:solidFill>
              <a:srgbClr val="7AE2CF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0203846" y="6078209"/>
              <a:ext cx="324000" cy="324000"/>
            </a:xfrm>
            <a:prstGeom prst="ellipse">
              <a:avLst/>
            </a:prstGeom>
            <a:solidFill>
              <a:srgbClr val="077A7D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893123" y="6078209"/>
              <a:ext cx="324000" cy="324000"/>
            </a:xfrm>
            <a:prstGeom prst="ellipse">
              <a:avLst/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500210" y="6278990"/>
              <a:ext cx="4325257" cy="0"/>
            </a:xfrm>
            <a:prstGeom prst="line">
              <a:avLst/>
            </a:prstGeom>
            <a:ln w="57150">
              <a:solidFill>
                <a:srgbClr val="F5EED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545080" y="2597785"/>
            <a:ext cx="7101840" cy="288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vi-VN" altLang="en-SG" sz="2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BÀI TẬP KẾT THÚC MÔN HỌC LẬP TRÌNH PYTHON</a:t>
            </a:r>
            <a:r>
              <a:rPr lang="en-SG" sz="2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SG" sz="20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88615" y="3171190"/>
            <a:ext cx="6488430" cy="76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SG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ĐỀ TÀI</a:t>
            </a:r>
            <a:r>
              <a:rPr lang="vi-VN" altLang="en-SG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Tic-Tac-Toe GUI với OOP</a:t>
            </a:r>
            <a:endParaRPr lang="en-US" altLang="en-US" sz="1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9610" y="3752215"/>
            <a:ext cx="5613400" cy="1929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vi-VN" altLang="en-SG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              </a:t>
            </a:r>
            <a:r>
              <a:rPr lang="en-US" altLang="vi-VN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en-SG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SG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en-SG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Thị Xuân  Phương.K225480106054</a:t>
            </a:r>
            <a:endParaRPr lang="en-SG" sz="1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vi-VN" altLang="en-SG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vi-VN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SG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altLang="en-SG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K58KTP.01</a:t>
            </a:r>
            <a:endParaRPr lang="en-SG" sz="1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altLang="en-SG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dẫn</a:t>
            </a:r>
            <a:r>
              <a:rPr lang="en-US" altLang="vi-VN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en-SG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:T.s Nghiêm Văn Tính</a:t>
            </a:r>
            <a:endParaRPr lang="vi-VN" altLang="en-SG" sz="1600" b="1" dirty="0" err="1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29610" y="1174115"/>
            <a:ext cx="5758180" cy="1582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SG" sz="2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</a:t>
            </a:r>
            <a:r>
              <a:rPr lang="vi-VN" altLang="en-SG" sz="2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HỌC KĨ THUẬT CÔNG NGHIỆP</a:t>
            </a:r>
            <a:endParaRPr lang="en-SG" sz="20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</a:t>
            </a:r>
            <a:r>
              <a:rPr lang="vi-VN" altLang="en-SG" sz="2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ĐIỆN TỬ</a:t>
            </a:r>
            <a:endParaRPr lang="vi-VN" altLang="en-SG" sz="20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vi-VN" altLang="en-SG" sz="2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NGÀNH: KĨ THUẬT MÁY TÍNH</a:t>
            </a:r>
            <a:endParaRPr lang="vi-VN" altLang="en-SG" sz="20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Graphic 38" descr="Dandelion outlin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72289" y="5006020"/>
            <a:ext cx="886864" cy="8868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917745" y="6332372"/>
            <a:ext cx="8653593" cy="66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69419" y="148121"/>
            <a:ext cx="3937476" cy="55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37590" y="101790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4766310" y="101790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7590" y="185547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4766310" y="185547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37590" y="269303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4766310" y="269303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037590" y="353060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970280" y="353060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37590" y="436816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970280" y="436816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Box 15"/>
          <p:cNvSpPr txBox="1"/>
          <p:nvPr/>
        </p:nvSpPr>
        <p:spPr>
          <a:xfrm>
            <a:off x="1298575" y="119697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Giao diện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402070" y="4943475"/>
            <a:ext cx="5080000" cy="1348740"/>
          </a:xfrm>
          <a:prstGeom prst="rect">
            <a:avLst/>
          </a:prstGeom>
        </p:spPr>
        <p:txBody>
          <a:bodyPr>
            <a:noAutofit/>
          </a:bodyPr>
          <a:p>
            <a:pPr marL="457200" indent="0" algn="ctr" defTabSz="266700">
              <a:lnSpc>
                <a:spcPct val="150000"/>
              </a:lnSpc>
              <a:spcAft>
                <a:spcPts val="800"/>
              </a:spcAft>
            </a:pPr>
            <a:r>
              <a:rPr sz="1600" i="1">
                <a:latin typeface="Times New Roman" panose="02020603050405020304"/>
                <a:ea typeface="Calibri" panose="020F0502020204030204"/>
              </a:rPr>
              <a:t>Hình </a:t>
            </a:r>
            <a:r>
              <a:rPr lang="vi-VN" sz="1600" i="1">
                <a:latin typeface="Times New Roman" panose="02020603050405020304"/>
                <a:ea typeface="Calibri" panose="020F0502020204030204"/>
              </a:rPr>
              <a:t>3.</a:t>
            </a:r>
            <a:r>
              <a:rPr lang="vi-VN" sz="1600" i="1">
                <a:latin typeface="Times New Roman" panose="02020603050405020304"/>
                <a:ea typeface="Calibri" panose="020F0502020204030204"/>
              </a:rPr>
              <a:t>3.Kiểm tra thắng: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 Khi một ng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ời chơi chiếm trọn hàng, cột hoặc 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đư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ờng chéo, hộp thoại hiển thị thông báo ng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ời thắng</a:t>
            </a:r>
            <a:endParaRPr lang="en-US" altLang="en-US" sz="1600" i="1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037590" y="350520"/>
            <a:ext cx="886460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4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CHƯƠNG 3:THỰC NGHIỆM VÀ KẾT LUẬN</a:t>
            </a:r>
            <a:endParaRPr lang="en-US" altLang="en-US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1298575" y="2078990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Thực hiện l</a:t>
            </a:r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ư</a:t>
            </a:r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ợt chơi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298575" y="294703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Kiểm tra thắng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3043" y="1855470"/>
            <a:ext cx="3104515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37590" y="101790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4766310" y="101790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7590" y="185547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4766310" y="185547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37590" y="269303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4766310" y="269303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037590" y="353060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4766310" y="353060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37590" y="436816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970280" y="436816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Box 15"/>
          <p:cNvSpPr txBox="1"/>
          <p:nvPr/>
        </p:nvSpPr>
        <p:spPr>
          <a:xfrm>
            <a:off x="1298575" y="119697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Giao diện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402070" y="4943475"/>
            <a:ext cx="5080000" cy="1348740"/>
          </a:xfrm>
          <a:prstGeom prst="rect">
            <a:avLst/>
          </a:prstGeom>
        </p:spPr>
        <p:txBody>
          <a:bodyPr>
            <a:noAutofit/>
          </a:bodyPr>
          <a:p>
            <a:pPr marL="457200" indent="0" algn="ctr" defTabSz="266700">
              <a:lnSpc>
                <a:spcPct val="150000"/>
              </a:lnSpc>
              <a:spcAft>
                <a:spcPts val="800"/>
              </a:spcAft>
            </a:pPr>
            <a:r>
              <a:rPr sz="1600" i="1">
                <a:latin typeface="Times New Roman" panose="02020603050405020304"/>
                <a:ea typeface="Calibri" panose="020F0502020204030204"/>
              </a:rPr>
              <a:t>Hình </a:t>
            </a:r>
            <a:r>
              <a:rPr lang="vi-VN" sz="1600" i="1">
                <a:latin typeface="Times New Roman" panose="02020603050405020304"/>
                <a:ea typeface="Calibri" panose="020F0502020204030204"/>
              </a:rPr>
              <a:t>3.</a:t>
            </a:r>
            <a:r>
              <a:rPr lang="vi-VN" sz="1600" i="1">
                <a:latin typeface="Times New Roman" panose="02020603050405020304"/>
                <a:ea typeface="Calibri" panose="020F0502020204030204"/>
              </a:rPr>
              <a:t>4.Kiểm tra hòa: 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Khi toàn bộ ô 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đ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ã 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đư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ợc 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đ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i mà không có ng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ời thắng, ch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ơng trình hiển thị thông báo hòa.</a:t>
            </a:r>
            <a:endParaRPr lang="en-US" altLang="en-US" sz="1600" i="1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037590" y="350520"/>
            <a:ext cx="886460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4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CHƯƠNG 3:THỰC NGHIỆM VÀ KẾT LUẬN</a:t>
            </a:r>
            <a:endParaRPr lang="en-US" altLang="en-US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1298575" y="2078990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Thực hiện l</a:t>
            </a:r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ư</a:t>
            </a:r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ợt chơi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298575" y="294703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Kiểm tra thắng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298575" y="3721100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Kiểm tra hòa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10" descr="Screenshot 2025-06-09 01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6490" y="2052003"/>
            <a:ext cx="3131820" cy="275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37590" y="101790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4766310" y="101790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7590" y="185547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4766310" y="185547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37590" y="269303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4766310" y="269303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037590" y="353060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4766310" y="353060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37590" y="436816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4766310" y="436816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Box 15"/>
          <p:cNvSpPr txBox="1"/>
          <p:nvPr/>
        </p:nvSpPr>
        <p:spPr>
          <a:xfrm>
            <a:off x="1298575" y="119697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Giao diện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402070" y="4943475"/>
            <a:ext cx="5080000" cy="1348740"/>
          </a:xfrm>
          <a:prstGeom prst="rect">
            <a:avLst/>
          </a:prstGeom>
        </p:spPr>
        <p:txBody>
          <a:bodyPr>
            <a:noAutofit/>
          </a:bodyPr>
          <a:p>
            <a:pPr marL="457200" indent="0" algn="ctr" defTabSz="266700">
              <a:lnSpc>
                <a:spcPct val="150000"/>
              </a:lnSpc>
              <a:spcAft>
                <a:spcPts val="800"/>
              </a:spcAft>
            </a:pPr>
            <a:r>
              <a:rPr sz="1600" i="1">
                <a:latin typeface="Times New Roman" panose="02020603050405020304"/>
                <a:ea typeface="Calibri" panose="020F0502020204030204"/>
              </a:rPr>
              <a:t>Hình </a:t>
            </a:r>
            <a:r>
              <a:rPr lang="vi-VN" sz="1600" i="1">
                <a:latin typeface="Times New Roman" panose="02020603050405020304"/>
                <a:ea typeface="Calibri" panose="020F0502020204030204"/>
              </a:rPr>
              <a:t>3.</a:t>
            </a:r>
            <a:r>
              <a:rPr lang="vi-VN" sz="1600" i="1">
                <a:latin typeface="Times New Roman" panose="02020603050405020304"/>
                <a:ea typeface="Calibri" panose="020F0502020204030204"/>
              </a:rPr>
              <a:t>5. 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Chức n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ă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ng Reset: Sau khi trò chơi kết thúc, nhấn Reset sẽ làm sạch bảng và bắt 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đ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ầu ván mới</a:t>
            </a:r>
            <a:endParaRPr lang="en-US" altLang="en-US" sz="1600" i="1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037590" y="350520"/>
            <a:ext cx="886460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4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CHƯƠNG 3:THỰC NGHIỆM VÀ KẾT LUẬN</a:t>
            </a:r>
            <a:endParaRPr lang="en-US" altLang="en-US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1298575" y="2078990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Thực hiện l</a:t>
            </a:r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ư</a:t>
            </a:r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ợt chơi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298575" y="294703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Kiểm tra thắng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298575" y="3721100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Kiểm tra hòa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1298575" y="456120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Chức năng reset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170" y="1781810"/>
            <a:ext cx="302006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503944" y="1112308"/>
            <a:ext cx="7007887" cy="4706408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pPr defTabSz="609600"/>
            <a:endParaRPr lang="en-SG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2931795" y="350520"/>
            <a:ext cx="817499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en-US" sz="24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KẾT LUẬN</a:t>
            </a:r>
            <a:endParaRPr lang="en-US" altLang="en-US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048000" y="890270"/>
            <a:ext cx="7923530" cy="5539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Kết Luận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ơng trình Tic-Tac-Toe bằng Python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ã hoàn thiện với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ầy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ủ chức n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ă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 cơ bản và giao diện thân thiện.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iểm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ạt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ợc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Giao diện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ơn giản: Dễ sử dụng với Tkinter.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Xử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ý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chính xác: Kiểm tra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ợt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 và kết quả thắng/hòa.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Mã nguồn r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õ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ràng: Sử dụng OOP giúp bảo trì dễ dàng.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ơng tác nhanh: Phản hồi tức thì khi thao tác.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Hạn Chế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Chỉ hỗ trợ 2 ng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ời chơi trên cùng máy.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có chế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ộ chơi với máy (AI).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Không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 ván chơi hoặc lịch sử kết quả.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ớng Phát Triển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Chế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ộ chơi với máy (AI): Sử dụng thuật toán Minimax.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Tùy chọn ng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ời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 tr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ớc: Thay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ổi kích th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ớc bảng.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Nâng cấp giao diện: Thêm màu sắc và âm thanh.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 kết quả ván chơi: Thống kê kết quả.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3" grpId="0"/>
      <p:bldP spid="2" grpId="1" animBg="1"/>
      <p:bldP spid="9" grpId="1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550.000000"/>
                </p14:media>
              </p:ext>
            </p:extLst>
          </p:nvPr>
        </p:nvPicPr>
        <p:blipFill>
          <a:blip r:embed="rId3"/>
          <a:srcRect t="657" b="65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9747" y="1941261"/>
            <a:ext cx="10820400" cy="2860781"/>
            <a:chOff x="0" y="0"/>
            <a:chExt cx="1750917" cy="462921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0" y="0"/>
              <a:ext cx="1750917" cy="462921"/>
            </a:xfrm>
            <a:custGeom>
              <a:avLst/>
              <a:gdLst/>
              <a:ahLst/>
              <a:cxnLst/>
              <a:rect l="l" t="t" r="r" b="b"/>
              <a:pathLst>
                <a:path w="1750917" h="462921">
                  <a:moveTo>
                    <a:pt x="17172" y="0"/>
                  </a:moveTo>
                  <a:lnTo>
                    <a:pt x="1733745" y="0"/>
                  </a:lnTo>
                  <a:cubicBezTo>
                    <a:pt x="1738300" y="0"/>
                    <a:pt x="1742667" y="1809"/>
                    <a:pt x="1745888" y="5030"/>
                  </a:cubicBezTo>
                  <a:cubicBezTo>
                    <a:pt x="1749108" y="8250"/>
                    <a:pt x="1750917" y="12618"/>
                    <a:pt x="1750917" y="17172"/>
                  </a:cubicBezTo>
                  <a:lnTo>
                    <a:pt x="1750917" y="445749"/>
                  </a:lnTo>
                  <a:cubicBezTo>
                    <a:pt x="1750917" y="455233"/>
                    <a:pt x="1743229" y="462921"/>
                    <a:pt x="1733745" y="462921"/>
                  </a:cubicBezTo>
                  <a:lnTo>
                    <a:pt x="17172" y="462921"/>
                  </a:lnTo>
                  <a:cubicBezTo>
                    <a:pt x="7688" y="462921"/>
                    <a:pt x="0" y="455233"/>
                    <a:pt x="0" y="445749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9FC4">
                    <a:alpha val="81000"/>
                  </a:srgbClr>
                </a:gs>
                <a:gs pos="100000">
                  <a:srgbClr val="1D1E50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SG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750917" cy="44387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95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512385" y="4051194"/>
            <a:ext cx="2637440" cy="2660517"/>
          </a:xfrm>
          <a:custGeom>
            <a:avLst/>
            <a:gdLst/>
            <a:ahLst/>
            <a:cxnLst/>
            <a:rect l="l" t="t" r="r" b="b"/>
            <a:pathLst>
              <a:path w="3956160" h="3990776">
                <a:moveTo>
                  <a:pt x="3956160" y="0"/>
                </a:moveTo>
                <a:lnTo>
                  <a:pt x="0" y="0"/>
                </a:lnTo>
                <a:lnTo>
                  <a:pt x="0" y="3990776"/>
                </a:lnTo>
                <a:lnTo>
                  <a:pt x="3956160" y="3990776"/>
                </a:lnTo>
                <a:lnTo>
                  <a:pt x="395616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 sz="1200"/>
          </a:p>
        </p:txBody>
      </p:sp>
      <p:sp>
        <p:nvSpPr>
          <p:cNvPr id="7" name="Freeform 7"/>
          <p:cNvSpPr/>
          <p:nvPr/>
        </p:nvSpPr>
        <p:spPr>
          <a:xfrm>
            <a:off x="9874612" y="4425269"/>
            <a:ext cx="2290554" cy="1909670"/>
          </a:xfrm>
          <a:custGeom>
            <a:avLst/>
            <a:gdLst/>
            <a:ahLst/>
            <a:cxnLst/>
            <a:rect l="l" t="t" r="r" b="b"/>
            <a:pathLst>
              <a:path w="3604107" h="3176120">
                <a:moveTo>
                  <a:pt x="0" y="0"/>
                </a:moveTo>
                <a:lnTo>
                  <a:pt x="3604107" y="0"/>
                </a:lnTo>
                <a:lnTo>
                  <a:pt x="3604107" y="3176119"/>
                </a:lnTo>
                <a:lnTo>
                  <a:pt x="0" y="3176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endParaRPr lang="en-SG" sz="1200"/>
          </a:p>
        </p:txBody>
      </p:sp>
      <p:sp>
        <p:nvSpPr>
          <p:cNvPr id="8" name="Freeform 8"/>
          <p:cNvSpPr/>
          <p:nvPr/>
        </p:nvSpPr>
        <p:spPr>
          <a:xfrm>
            <a:off x="9388969" y="1307395"/>
            <a:ext cx="2290554" cy="956307"/>
          </a:xfrm>
          <a:custGeom>
            <a:avLst/>
            <a:gdLst/>
            <a:ahLst/>
            <a:cxnLst/>
            <a:rect l="l" t="t" r="r" b="b"/>
            <a:pathLst>
              <a:path w="3435831" h="1434460">
                <a:moveTo>
                  <a:pt x="0" y="0"/>
                </a:moveTo>
                <a:lnTo>
                  <a:pt x="3435831" y="0"/>
                </a:lnTo>
                <a:lnTo>
                  <a:pt x="3435831" y="1434459"/>
                </a:lnTo>
                <a:lnTo>
                  <a:pt x="0" y="1434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SG" sz="1200"/>
          </a:p>
        </p:txBody>
      </p:sp>
      <p:sp>
        <p:nvSpPr>
          <p:cNvPr id="9" name="TextBox 9"/>
          <p:cNvSpPr txBox="1"/>
          <p:nvPr/>
        </p:nvSpPr>
        <p:spPr>
          <a:xfrm>
            <a:off x="1172111" y="2471438"/>
            <a:ext cx="10135672" cy="180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86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lfa Slab One Bold"/>
              </a:rPr>
              <a:t>EM CHÂN THÀNH CẢM ƠN </a:t>
            </a:r>
            <a:endParaRPr lang="en-US" sz="586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lfa Slab One Bold"/>
            </a:endParaRPr>
          </a:p>
          <a:p>
            <a:pPr algn="ctr"/>
            <a:r>
              <a:rPr lang="en-US" sz="586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lfa Slab One Bold"/>
              </a:rPr>
              <a:t>THẦY CÔ ĐÃ LẮNG NGHE</a:t>
            </a:r>
            <a:endParaRPr lang="en-US" sz="586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lfa Slab On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/>
        </p:nvGrpSpPr>
        <p:grpSpPr>
          <a:xfrm>
            <a:off x="309367" y="875438"/>
            <a:ext cx="2511497" cy="5146596"/>
            <a:chOff x="309367" y="875438"/>
            <a:chExt cx="2511497" cy="5146596"/>
          </a:xfrm>
        </p:grpSpPr>
        <p:sp>
          <p:nvSpPr>
            <p:cNvPr id="4" name="Freeform: Shape 3"/>
            <p:cNvSpPr/>
            <p:nvPr/>
          </p:nvSpPr>
          <p:spPr>
            <a:xfrm>
              <a:off x="473140" y="889086"/>
              <a:ext cx="2347724" cy="5112000"/>
            </a:xfrm>
            <a:custGeom>
              <a:avLst/>
              <a:gdLst>
                <a:gd name="connsiteX0" fmla="*/ 0 w 2261938"/>
                <a:gd name="connsiteY0" fmla="*/ 0 h 5023048"/>
                <a:gd name="connsiteX1" fmla="*/ 238106 w 2261938"/>
                <a:gd name="connsiteY1" fmla="*/ 36224 h 5023048"/>
                <a:gd name="connsiteX2" fmla="*/ 2261938 w 2261938"/>
                <a:gd name="connsiteY2" fmla="*/ 2511524 h 5023048"/>
                <a:gd name="connsiteX3" fmla="*/ 238106 w 2261938"/>
                <a:gd name="connsiteY3" fmla="*/ 4986824 h 5023048"/>
                <a:gd name="connsiteX4" fmla="*/ 0 w 2261938"/>
                <a:gd name="connsiteY4" fmla="*/ 5023048 h 5023048"/>
                <a:gd name="connsiteX5" fmla="*/ 0 w 2261938"/>
                <a:gd name="connsiteY5" fmla="*/ 4865229 h 5023048"/>
                <a:gd name="connsiteX6" fmla="*/ 206626 w 2261938"/>
                <a:gd name="connsiteY6" fmla="*/ 4833800 h 5023048"/>
                <a:gd name="connsiteX7" fmla="*/ 2105740 w 2261938"/>
                <a:gd name="connsiteY7" fmla="*/ 2511524 h 5023048"/>
                <a:gd name="connsiteX8" fmla="*/ 206626 w 2261938"/>
                <a:gd name="connsiteY8" fmla="*/ 189248 h 5023048"/>
                <a:gd name="connsiteX9" fmla="*/ 0 w 2261938"/>
                <a:gd name="connsiteY9" fmla="*/ 157819 h 502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1938" h="5023048">
                  <a:moveTo>
                    <a:pt x="0" y="0"/>
                  </a:moveTo>
                  <a:lnTo>
                    <a:pt x="238106" y="36224"/>
                  </a:lnTo>
                  <a:cubicBezTo>
                    <a:pt x="1393105" y="271823"/>
                    <a:pt x="2261938" y="1290532"/>
                    <a:pt x="2261938" y="2511524"/>
                  </a:cubicBezTo>
                  <a:cubicBezTo>
                    <a:pt x="2261938" y="3732517"/>
                    <a:pt x="1393105" y="4751225"/>
                    <a:pt x="238106" y="4986824"/>
                  </a:cubicBezTo>
                  <a:lnTo>
                    <a:pt x="0" y="5023048"/>
                  </a:lnTo>
                  <a:lnTo>
                    <a:pt x="0" y="4865229"/>
                  </a:lnTo>
                  <a:lnTo>
                    <a:pt x="206626" y="4833800"/>
                  </a:lnTo>
                  <a:cubicBezTo>
                    <a:pt x="1290448" y="4612766"/>
                    <a:pt x="2105740" y="3657035"/>
                    <a:pt x="2105740" y="2511524"/>
                  </a:cubicBezTo>
                  <a:cubicBezTo>
                    <a:pt x="2105740" y="1366014"/>
                    <a:pt x="1290448" y="410282"/>
                    <a:pt x="206626" y="189248"/>
                  </a:cubicBezTo>
                  <a:lnTo>
                    <a:pt x="0" y="157819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SG" sz="240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09367" y="5837790"/>
              <a:ext cx="227702" cy="18424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SG" sz="240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09367" y="875438"/>
              <a:ext cx="227702" cy="18424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SG" sz="240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1067893" y="986654"/>
            <a:ext cx="468000" cy="432000"/>
          </a:xfrm>
          <a:prstGeom prst="ellipse">
            <a:avLst/>
          </a:prstGeom>
          <a:solidFill>
            <a:srgbClr val="C1E5F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SG" sz="240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67893" y="5413991"/>
            <a:ext cx="468000" cy="468000"/>
          </a:xfrm>
          <a:prstGeom prst="ellipse">
            <a:avLst/>
          </a:prstGeom>
          <a:solidFill>
            <a:srgbClr val="13668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SG" sz="240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79121" y="3195000"/>
            <a:ext cx="468000" cy="468000"/>
          </a:xfrm>
          <a:prstGeom prst="ellipse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SG" sz="240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969367" y="1740469"/>
            <a:ext cx="468000" cy="468000"/>
          </a:xfrm>
          <a:prstGeom prst="ellipse">
            <a:avLst/>
          </a:prstGeom>
          <a:solidFill>
            <a:srgbClr val="7AE2C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SG" sz="240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69367" y="4705910"/>
            <a:ext cx="468000" cy="468000"/>
          </a:xfrm>
          <a:prstGeom prst="ellipse">
            <a:avLst/>
          </a:prstGeom>
          <a:solidFill>
            <a:srgbClr val="215F9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SG" sz="240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76564" y="2995349"/>
            <a:ext cx="2050657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vi-VN" altLang="en-SG" sz="240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 LỤC</a:t>
            </a:r>
            <a:endParaRPr lang="vi-VN" altLang="en-SG" sz="240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altLang="en-SG" sz="240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3405381" y="1794000"/>
            <a:ext cx="8417824" cy="1109275"/>
            <a:chOff x="3467611" y="320800"/>
            <a:chExt cx="8417824" cy="1109275"/>
          </a:xfrm>
        </p:grpSpPr>
        <p:grpSp>
          <p:nvGrpSpPr>
            <p:cNvPr id="75" name="Group 74"/>
            <p:cNvGrpSpPr/>
            <p:nvPr/>
          </p:nvGrpSpPr>
          <p:grpSpPr>
            <a:xfrm>
              <a:off x="3467611" y="320800"/>
              <a:ext cx="8417824" cy="1109275"/>
              <a:chOff x="2982047" y="480085"/>
              <a:chExt cx="8417824" cy="1109275"/>
            </a:xfrm>
          </p:grpSpPr>
          <p:sp>
            <p:nvSpPr>
              <p:cNvPr id="23" name="Rectangle: Rounded Corners 22"/>
              <p:cNvSpPr/>
              <p:nvPr/>
            </p:nvSpPr>
            <p:spPr>
              <a:xfrm rot="5400000">
                <a:off x="6823412" y="-3027235"/>
                <a:ext cx="1069139" cy="8083779"/>
              </a:xfrm>
              <a:prstGeom prst="roundRect">
                <a:avLst>
                  <a:gd name="adj" fmla="val 50000"/>
                </a:avLst>
              </a:prstGeom>
            </p:spPr>
            <p:style>
              <a:lnRef idx="0">
                <a:srgbClr val="FFFFFF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SG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 rot="2581737">
                <a:off x="2982047" y="509360"/>
                <a:ext cx="1080000" cy="1080000"/>
              </a:xfrm>
              <a:prstGeom prst="roundRect">
                <a:avLst/>
              </a:prstGeom>
              <a:solidFill>
                <a:srgbClr val="C1E5F5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SG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378133" y="744959"/>
                <a:ext cx="47394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r>
                  <a:rPr lang="en-SG" sz="2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SG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347297" y="788060"/>
                <a:ext cx="554926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r>
                  <a:rPr lang="en-US" altLang="en-US" sz="2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 GIỚI TH</a:t>
                </a:r>
                <a:r>
                  <a:rPr lang="vi-VN" altLang="en-US" sz="2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IỆU ĐỀ </a:t>
                </a:r>
                <a:r>
                  <a:rPr lang="vi-VN" altLang="en-US" sz="2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TÀI</a:t>
                </a:r>
                <a:endParaRPr lang="vi-VN" altLang="en-US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</p:txBody>
          </p:sp>
        </p:grpSp>
        <p:pic>
          <p:nvPicPr>
            <p:cNvPr id="118" name="Graphic 117" descr="Airplane with solid fill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934427" y="531518"/>
              <a:ext cx="635066" cy="635066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3405381" y="4309866"/>
            <a:ext cx="8417824" cy="1109275"/>
            <a:chOff x="3467611" y="2863971"/>
            <a:chExt cx="8417824" cy="1109275"/>
          </a:xfrm>
        </p:grpSpPr>
        <p:grpSp>
          <p:nvGrpSpPr>
            <p:cNvPr id="83" name="Group 82"/>
            <p:cNvGrpSpPr/>
            <p:nvPr/>
          </p:nvGrpSpPr>
          <p:grpSpPr>
            <a:xfrm>
              <a:off x="3467611" y="2863971"/>
              <a:ext cx="8417824" cy="1109275"/>
              <a:chOff x="2982047" y="480085"/>
              <a:chExt cx="8417824" cy="1109275"/>
            </a:xfrm>
            <a:solidFill>
              <a:srgbClr val="46B1E1"/>
            </a:solidFill>
          </p:grpSpPr>
          <p:sp>
            <p:nvSpPr>
              <p:cNvPr id="84" name="Rectangle: Rounded Corners 83"/>
              <p:cNvSpPr/>
              <p:nvPr/>
            </p:nvSpPr>
            <p:spPr>
              <a:xfrm rot="5400000">
                <a:off x="6823412" y="-3027235"/>
                <a:ext cx="1069139" cy="808377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SG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ctangle: Rounded Corners 84"/>
              <p:cNvSpPr/>
              <p:nvPr/>
            </p:nvSpPr>
            <p:spPr>
              <a:xfrm rot="2581737">
                <a:off x="2982047" y="509360"/>
                <a:ext cx="1080000" cy="1080000"/>
              </a:xfrm>
              <a:prstGeom prst="roundRect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SG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378133" y="792584"/>
                <a:ext cx="473948" cy="4603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r>
                  <a:rPr lang="en-SG" sz="2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SG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0" name="Graphic 119" descr="Alarm Ringing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34427" y="3042152"/>
              <a:ext cx="635066" cy="635066"/>
            </a:xfrm>
            <a:prstGeom prst="rect">
              <a:avLst/>
            </a:prstGeom>
          </p:spPr>
        </p:pic>
      </p:grpSp>
      <p:grpSp>
        <p:nvGrpSpPr>
          <p:cNvPr id="128" name="Group 127"/>
          <p:cNvGrpSpPr/>
          <p:nvPr/>
        </p:nvGrpSpPr>
        <p:grpSpPr>
          <a:xfrm>
            <a:off x="3405381" y="3062055"/>
            <a:ext cx="8417824" cy="1109275"/>
            <a:chOff x="3467611" y="1588855"/>
            <a:chExt cx="8417824" cy="1109275"/>
          </a:xfrm>
        </p:grpSpPr>
        <p:grpSp>
          <p:nvGrpSpPr>
            <p:cNvPr id="76" name="Group 75"/>
            <p:cNvGrpSpPr/>
            <p:nvPr/>
          </p:nvGrpSpPr>
          <p:grpSpPr>
            <a:xfrm>
              <a:off x="3467611" y="1588855"/>
              <a:ext cx="8417824" cy="1109275"/>
              <a:chOff x="2982047" y="480085"/>
              <a:chExt cx="8417824" cy="1109275"/>
            </a:xfrm>
            <a:solidFill>
              <a:srgbClr val="7AE2CF"/>
            </a:solidFill>
          </p:grpSpPr>
          <p:sp>
            <p:nvSpPr>
              <p:cNvPr id="77" name="Rectangle: Rounded Corners 76"/>
              <p:cNvSpPr/>
              <p:nvPr/>
            </p:nvSpPr>
            <p:spPr>
              <a:xfrm rot="5400000">
                <a:off x="6823412" y="-3027235"/>
                <a:ext cx="1069139" cy="808377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SG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Rectangle: Rounded Corners 77"/>
              <p:cNvSpPr/>
              <p:nvPr/>
            </p:nvSpPr>
            <p:spPr>
              <a:xfrm rot="2581737">
                <a:off x="2982047" y="509360"/>
                <a:ext cx="1080000" cy="1080000"/>
              </a:xfrm>
              <a:prstGeom prst="roundRect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SG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378133" y="792584"/>
                <a:ext cx="473948" cy="4603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r>
                  <a:rPr lang="en-SG" sz="2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SG" sz="2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347309" y="787750"/>
                <a:ext cx="2568138" cy="4603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endParaRPr lang="en-SG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2" name="Graphic 121" descr="Apertur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34427" y="1831203"/>
              <a:ext cx="635066" cy="635066"/>
            </a:xfrm>
            <a:prstGeom prst="rect">
              <a:avLst/>
            </a:prstGeom>
          </p:spPr>
        </p:pic>
      </p:grpSp>
      <p:sp>
        <p:nvSpPr>
          <p:cNvPr id="2" name="TextBox 25"/>
          <p:cNvSpPr txBox="1"/>
          <p:nvPr/>
        </p:nvSpPr>
        <p:spPr>
          <a:xfrm>
            <a:off x="4770755" y="3305810"/>
            <a:ext cx="5872480" cy="4597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vi-V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THIẾT KẾ VÀ XÂY DỰNG CHƯƠNG TRÌNH</a:t>
            </a:r>
            <a:endParaRPr lang="en-US" altLang="en-US" sz="2400" b="1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400" b="1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5"/>
          <p:cNvSpPr txBox="1"/>
          <p:nvPr/>
        </p:nvSpPr>
        <p:spPr>
          <a:xfrm>
            <a:off x="4708525" y="4382135"/>
            <a:ext cx="5872480" cy="75755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vi-V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TH</a:t>
            </a:r>
            <a:r>
              <a:rPr lang="vi-V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ỰC NGHIỆM VÀ KẾT LUẬN</a:t>
            </a:r>
            <a:endParaRPr lang="en-US" altLang="en-US" sz="2400" b="1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400" b="1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400" b="1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05" grpId="0"/>
      <p:bldP spid="2" grpId="0"/>
      <p:bldP spid="3" grpId="0"/>
      <p:bldP spid="7" grpId="1" animBg="1"/>
      <p:bldP spid="8" grpId="1" animBg="1"/>
      <p:bldP spid="9" grpId="1" animBg="1"/>
      <p:bldP spid="10" grpId="1" animBg="1"/>
      <p:bldP spid="11" grpId="1" animBg="1"/>
      <p:bldP spid="105" grpId="1"/>
      <p:bldP spid="2" grpId="1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10800000" flipV="1">
            <a:off x="-2136862" y="885926"/>
            <a:ext cx="3760079" cy="5972074"/>
          </a:xfrm>
          <a:custGeom>
            <a:avLst/>
            <a:gdLst/>
            <a:ahLst/>
            <a:cxnLst/>
            <a:rect l="l" t="t" r="r" b="b"/>
            <a:pathLst>
              <a:path w="11279063" h="14011259">
                <a:moveTo>
                  <a:pt x="0" y="14011259"/>
                </a:moveTo>
                <a:lnTo>
                  <a:pt x="11279063" y="14011259"/>
                </a:lnTo>
                <a:lnTo>
                  <a:pt x="11279063" y="0"/>
                </a:lnTo>
                <a:lnTo>
                  <a:pt x="0" y="0"/>
                </a:lnTo>
                <a:lnTo>
                  <a:pt x="0" y="14011259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00"/>
            <a:endParaRPr lang="en-SG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583676" y="3530600"/>
            <a:ext cx="3121155" cy="1016001"/>
            <a:chOff x="0" y="0"/>
            <a:chExt cx="6242309" cy="20320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42304" cy="2032000"/>
            </a:xfrm>
            <a:custGeom>
              <a:avLst/>
              <a:gdLst/>
              <a:ahLst/>
              <a:cxnLst/>
              <a:rect l="l" t="t" r="r" b="b"/>
              <a:pathLst>
                <a:path w="6242304" h="2032000">
                  <a:moveTo>
                    <a:pt x="0" y="338709"/>
                  </a:moveTo>
                  <a:cubicBezTo>
                    <a:pt x="0" y="151638"/>
                    <a:pt x="151638" y="0"/>
                    <a:pt x="338709" y="0"/>
                  </a:cubicBezTo>
                  <a:lnTo>
                    <a:pt x="5903595" y="0"/>
                  </a:lnTo>
                  <a:cubicBezTo>
                    <a:pt x="6090666" y="0"/>
                    <a:pt x="6242304" y="151638"/>
                    <a:pt x="6242304" y="338709"/>
                  </a:cubicBezTo>
                  <a:lnTo>
                    <a:pt x="6242304" y="1693291"/>
                  </a:lnTo>
                  <a:cubicBezTo>
                    <a:pt x="6242304" y="1880362"/>
                    <a:pt x="6090666" y="2032000"/>
                    <a:pt x="5903595" y="2032000"/>
                  </a:cubicBezTo>
                  <a:lnTo>
                    <a:pt x="338709" y="2032000"/>
                  </a:lnTo>
                  <a:cubicBezTo>
                    <a:pt x="151638" y="2032000"/>
                    <a:pt x="0" y="1880362"/>
                    <a:pt x="0" y="16932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00"/>
              <a:endParaRPr lang="en-SG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56483" y="3379613"/>
            <a:ext cx="2917955" cy="1396999"/>
            <a:chOff x="0" y="0"/>
            <a:chExt cx="5835909" cy="27939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5904" cy="2794000"/>
            </a:xfrm>
            <a:custGeom>
              <a:avLst/>
              <a:gdLst/>
              <a:ahLst/>
              <a:cxnLst/>
              <a:rect l="l" t="t" r="r" b="b"/>
              <a:pathLst>
                <a:path w="5835904" h="2794000">
                  <a:moveTo>
                    <a:pt x="0" y="465709"/>
                  </a:moveTo>
                  <a:cubicBezTo>
                    <a:pt x="0" y="208534"/>
                    <a:pt x="208534" y="0"/>
                    <a:pt x="465709" y="0"/>
                  </a:cubicBezTo>
                  <a:lnTo>
                    <a:pt x="5370195" y="0"/>
                  </a:lnTo>
                  <a:cubicBezTo>
                    <a:pt x="5627370" y="0"/>
                    <a:pt x="5835904" y="208534"/>
                    <a:pt x="5835904" y="465709"/>
                  </a:cubicBezTo>
                  <a:lnTo>
                    <a:pt x="5835904" y="2328291"/>
                  </a:lnTo>
                  <a:cubicBezTo>
                    <a:pt x="5835904" y="2585466"/>
                    <a:pt x="5627370" y="2794000"/>
                    <a:pt x="5370195" y="2794000"/>
                  </a:cubicBezTo>
                  <a:lnTo>
                    <a:pt x="465709" y="2794000"/>
                  </a:lnTo>
                  <a:cubicBezTo>
                    <a:pt x="208534" y="2794000"/>
                    <a:pt x="0" y="2585466"/>
                    <a:pt x="0" y="23282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00"/>
              <a:endParaRPr lang="en-SG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-1959679" flipV="1">
            <a:off x="9634214" y="-1703126"/>
            <a:ext cx="3654068" cy="5832809"/>
          </a:xfrm>
          <a:custGeom>
            <a:avLst/>
            <a:gdLst/>
            <a:ahLst/>
            <a:cxnLst/>
            <a:rect l="l" t="t" r="r" b="b"/>
            <a:pathLst>
              <a:path w="10300163" h="12795234">
                <a:moveTo>
                  <a:pt x="0" y="12795233"/>
                </a:moveTo>
                <a:lnTo>
                  <a:pt x="10300164" y="12795233"/>
                </a:lnTo>
                <a:lnTo>
                  <a:pt x="10300164" y="0"/>
                </a:lnTo>
                <a:lnTo>
                  <a:pt x="0" y="0"/>
                </a:lnTo>
                <a:lnTo>
                  <a:pt x="0" y="1279523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00"/>
            <a:endParaRPr lang="en-SG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8850" y="828040"/>
            <a:ext cx="7734300" cy="42672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vi-VN" altLang="en-SG" sz="2400" b="1" dirty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ea typeface="Yu Gothic UI" panose="020B0500000000000000" pitchFamily="34" charset="-128"/>
                <a:cs typeface="Arial" panose="020B0604020202020204" pitchFamily="34" charset="0"/>
              </a:rPr>
              <a:t>CHƯƠNG 1: GIỚI THIỆU ĐỀ </a:t>
            </a:r>
            <a:r>
              <a:rPr lang="vi-VN" altLang="en-SG" sz="2400" b="1" dirty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ea typeface="Yu Gothic UI" panose="020B0500000000000000" pitchFamily="34" charset="-128"/>
                <a:cs typeface="Arial" panose="020B0604020202020204" pitchFamily="34" charset="0"/>
              </a:rPr>
              <a:t>TÀI</a:t>
            </a:r>
            <a:endParaRPr lang="vi-VN" altLang="en-SG" sz="2400" b="1" dirty="0">
              <a:solidFill>
                <a:schemeClr val="accent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endParaRPr lang="vi-VN" altLang="en-SG" sz="2400" b="1" dirty="0">
              <a:solidFill>
                <a:schemeClr val="accent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8" name="TextBox 30"/>
          <p:cNvSpPr txBox="1"/>
          <p:nvPr/>
        </p:nvSpPr>
        <p:spPr>
          <a:xfrm>
            <a:off x="1133475" y="1254125"/>
            <a:ext cx="8749665" cy="1502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Giới thiệu Trò Chơi Tic-Tac-Toe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Tài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l"/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trò chơi Tic-Tac-Toe (cờ ca-rô 3x3) bằng Python và th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viện Tkinter.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l"/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GUI cho phép hai ng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 chơi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 dấu X và O, thông báo kết quả </a:t>
            </a: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thắng/thua/hòa.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Tính N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Chính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-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ợt chơi và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 dấu X/O hợp lệ.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-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cho phép ghi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lên ô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ã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-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tra kết quả sau mỗi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ợt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-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thông báo kết quả.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-"/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 "Chơi lại"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ể reset game.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Thách Thức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ợt chơi và logic trò chơi.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tra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iều kiện thắng (hàng, cột,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chéo).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trực quan.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Tách biệt logic và giao diện bằng lập trình 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ối t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 (OOP).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/>
      <p:bldP spid="18" grpId="0"/>
      <p:bldP spid="4" grpId="1" animBg="1"/>
      <p:bldP spid="12" grpId="1" animBg="1"/>
      <p:bldP spid="15" grpId="1"/>
      <p:bldP spid="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6200000" flipV="1">
            <a:off x="957180" y="-2130166"/>
            <a:ext cx="3101209" cy="5015566"/>
          </a:xfrm>
          <a:custGeom>
            <a:avLst/>
            <a:gdLst/>
            <a:ahLst/>
            <a:cxnLst/>
            <a:rect l="l" t="t" r="r" b="b"/>
            <a:pathLst>
              <a:path w="11279063" h="14011259">
                <a:moveTo>
                  <a:pt x="0" y="14011259"/>
                </a:moveTo>
                <a:lnTo>
                  <a:pt x="11279063" y="14011259"/>
                </a:lnTo>
                <a:lnTo>
                  <a:pt x="11279063" y="0"/>
                </a:lnTo>
                <a:lnTo>
                  <a:pt x="0" y="0"/>
                </a:lnTo>
                <a:lnTo>
                  <a:pt x="0" y="14011259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00"/>
            <a:endParaRPr lang="en-SG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583676" y="3530600"/>
            <a:ext cx="3121155" cy="1016001"/>
            <a:chOff x="0" y="0"/>
            <a:chExt cx="6242309" cy="20320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42304" cy="2032000"/>
            </a:xfrm>
            <a:custGeom>
              <a:avLst/>
              <a:gdLst/>
              <a:ahLst/>
              <a:cxnLst/>
              <a:rect l="l" t="t" r="r" b="b"/>
              <a:pathLst>
                <a:path w="6242304" h="2032000">
                  <a:moveTo>
                    <a:pt x="0" y="338709"/>
                  </a:moveTo>
                  <a:cubicBezTo>
                    <a:pt x="0" y="151638"/>
                    <a:pt x="151638" y="0"/>
                    <a:pt x="338709" y="0"/>
                  </a:cubicBezTo>
                  <a:lnTo>
                    <a:pt x="5903595" y="0"/>
                  </a:lnTo>
                  <a:cubicBezTo>
                    <a:pt x="6090666" y="0"/>
                    <a:pt x="6242304" y="151638"/>
                    <a:pt x="6242304" y="338709"/>
                  </a:cubicBezTo>
                  <a:lnTo>
                    <a:pt x="6242304" y="1693291"/>
                  </a:lnTo>
                  <a:cubicBezTo>
                    <a:pt x="6242304" y="1880362"/>
                    <a:pt x="6090666" y="2032000"/>
                    <a:pt x="5903595" y="2032000"/>
                  </a:cubicBezTo>
                  <a:lnTo>
                    <a:pt x="338709" y="2032000"/>
                  </a:lnTo>
                  <a:cubicBezTo>
                    <a:pt x="151638" y="2032000"/>
                    <a:pt x="0" y="1880362"/>
                    <a:pt x="0" y="16932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00"/>
              <a:endParaRPr lang="en-SG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56483" y="3379613"/>
            <a:ext cx="2917955" cy="1396999"/>
            <a:chOff x="0" y="0"/>
            <a:chExt cx="5835909" cy="27939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35904" cy="2794000"/>
            </a:xfrm>
            <a:custGeom>
              <a:avLst/>
              <a:gdLst/>
              <a:ahLst/>
              <a:cxnLst/>
              <a:rect l="l" t="t" r="r" b="b"/>
              <a:pathLst>
                <a:path w="5835904" h="2794000">
                  <a:moveTo>
                    <a:pt x="0" y="465709"/>
                  </a:moveTo>
                  <a:cubicBezTo>
                    <a:pt x="0" y="208534"/>
                    <a:pt x="208534" y="0"/>
                    <a:pt x="465709" y="0"/>
                  </a:cubicBezTo>
                  <a:lnTo>
                    <a:pt x="5370195" y="0"/>
                  </a:lnTo>
                  <a:cubicBezTo>
                    <a:pt x="5627370" y="0"/>
                    <a:pt x="5835904" y="208534"/>
                    <a:pt x="5835904" y="465709"/>
                  </a:cubicBezTo>
                  <a:lnTo>
                    <a:pt x="5835904" y="2328291"/>
                  </a:lnTo>
                  <a:cubicBezTo>
                    <a:pt x="5835904" y="2585466"/>
                    <a:pt x="5627370" y="2794000"/>
                    <a:pt x="5370195" y="2794000"/>
                  </a:cubicBezTo>
                  <a:lnTo>
                    <a:pt x="465709" y="2794000"/>
                  </a:lnTo>
                  <a:cubicBezTo>
                    <a:pt x="208534" y="2794000"/>
                    <a:pt x="0" y="2585466"/>
                    <a:pt x="0" y="23282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00"/>
              <a:endParaRPr lang="en-SG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2998268" flipV="1">
            <a:off x="10679592" y="2389960"/>
            <a:ext cx="4183594" cy="5501703"/>
          </a:xfrm>
          <a:custGeom>
            <a:avLst/>
            <a:gdLst/>
            <a:ahLst/>
            <a:cxnLst/>
            <a:rect l="l" t="t" r="r" b="b"/>
            <a:pathLst>
              <a:path w="10300163" h="12795234">
                <a:moveTo>
                  <a:pt x="0" y="12795233"/>
                </a:moveTo>
                <a:lnTo>
                  <a:pt x="10300164" y="12795233"/>
                </a:lnTo>
                <a:lnTo>
                  <a:pt x="10300164" y="0"/>
                </a:lnTo>
                <a:lnTo>
                  <a:pt x="0" y="0"/>
                </a:lnTo>
                <a:lnTo>
                  <a:pt x="0" y="1279523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00"/>
            <a:endParaRPr lang="en-SG" sz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31925" y="1576070"/>
            <a:ext cx="9499600" cy="4556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00000"/>
              </a:lnSpc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Cơ Sở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ý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Thuyết và Quy Trình Hoạt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ộng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Ngôn Ngữ Lập Trình Python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indent="457200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Ngôn ngữ bậc cao, thông dịch, 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ớng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ối t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ợng.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indent="457200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Cú pháp dễ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ọc, hỗ trợ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dạng mô hình lập trình.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indent="457200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viện phong phú, bao gồm Tkinter cho GUI.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2.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Viện Tkinter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Tạo giao diện ng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ời dùng dễ dàng.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Widget th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ờng dùng: Tk(), Button, Label, messagebox, grid().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Lập Trình H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ớng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ối T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ợng (OOP)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Tách riêng logic trò chơi và giao diện.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Lớp TTTBoard quản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ý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trạng thái và kiểm tra thắng/thua.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 Trình Hoạt 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ộng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Khởi tạo cửa sổ và nút.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Xử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ý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</a:t>
            </a:r>
            <a:r>
              <a:rPr lang="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ư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ợt chơi và kiểm tra trạng thái bảng.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>
              <a:lnSpc>
                <a:spcPct val="100000"/>
              </a:lnSpc>
            </a:pPr>
            <a:r>
              <a:rPr lang="vi-VN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Hiển thị kết quả và cung cấp nút "Reset".</a:t>
            </a:r>
            <a:endParaRPr lang="en-US" alt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5" grpId="0"/>
      <p:bldP spid="4" grpId="1" animBg="1"/>
      <p:bldP spid="12" grpId="1" animBg="1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4583676" y="3530600"/>
            <a:ext cx="3121155" cy="1016001"/>
            <a:chOff x="0" y="0"/>
            <a:chExt cx="6242309" cy="20320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42304" cy="2032000"/>
            </a:xfrm>
            <a:custGeom>
              <a:avLst/>
              <a:gdLst/>
              <a:ahLst/>
              <a:cxnLst/>
              <a:rect l="l" t="t" r="r" b="b"/>
              <a:pathLst>
                <a:path w="6242304" h="2032000">
                  <a:moveTo>
                    <a:pt x="0" y="338709"/>
                  </a:moveTo>
                  <a:cubicBezTo>
                    <a:pt x="0" y="151638"/>
                    <a:pt x="151638" y="0"/>
                    <a:pt x="338709" y="0"/>
                  </a:cubicBezTo>
                  <a:lnTo>
                    <a:pt x="5903595" y="0"/>
                  </a:lnTo>
                  <a:cubicBezTo>
                    <a:pt x="6090666" y="0"/>
                    <a:pt x="6242304" y="151638"/>
                    <a:pt x="6242304" y="338709"/>
                  </a:cubicBezTo>
                  <a:lnTo>
                    <a:pt x="6242304" y="1693291"/>
                  </a:lnTo>
                  <a:cubicBezTo>
                    <a:pt x="6242304" y="1880362"/>
                    <a:pt x="6090666" y="2032000"/>
                    <a:pt x="5903595" y="2032000"/>
                  </a:cubicBezTo>
                  <a:lnTo>
                    <a:pt x="338709" y="2032000"/>
                  </a:lnTo>
                  <a:cubicBezTo>
                    <a:pt x="151638" y="2032000"/>
                    <a:pt x="0" y="1880362"/>
                    <a:pt x="0" y="16932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00"/>
              <a:endParaRPr lang="en-SG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1037590" y="101790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4766310" y="101790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7590" y="185547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970280" y="185547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37590" y="269303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970280" y="269303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Box 15"/>
          <p:cNvSpPr txBox="1"/>
          <p:nvPr/>
        </p:nvSpPr>
        <p:spPr>
          <a:xfrm>
            <a:off x="1298575" y="119697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Sơ đồ khối hệ thống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402070" y="4943475"/>
            <a:ext cx="5080000" cy="840740"/>
          </a:xfrm>
          <a:prstGeom prst="rect">
            <a:avLst/>
          </a:prstGeom>
        </p:spPr>
        <p:txBody>
          <a:bodyPr>
            <a:noAutofit/>
          </a:bodyPr>
          <a:p>
            <a:pPr marL="457200" indent="0" algn="ctr" defTabSz="266700">
              <a:lnSpc>
                <a:spcPct val="150000"/>
              </a:lnSpc>
              <a:spcAft>
                <a:spcPts val="800"/>
              </a:spcAft>
            </a:pPr>
            <a:r>
              <a:rPr sz="1600" i="1">
                <a:latin typeface="Times New Roman" panose="02020603050405020304"/>
                <a:ea typeface="Calibri" panose="020F0502020204030204"/>
              </a:rPr>
              <a:t>Hình </a:t>
            </a:r>
            <a:r>
              <a:rPr lang="vi-VN" sz="1600" i="1">
                <a:latin typeface="Times New Roman" panose="02020603050405020304"/>
                <a:ea typeface="Calibri" panose="020F0502020204030204"/>
              </a:rPr>
              <a:t>2.1.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D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ới 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đ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ây là sơ 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đ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ồ khối mô tả các module chính trong ch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ơng trình</a:t>
            </a:r>
            <a:endParaRPr lang="en-US" altLang="en-US" sz="1600" i="1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037590" y="350520"/>
            <a:ext cx="886460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4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CHƯƠNG 2: THIẾT KẾ VÀ XÂY DỰNG CHƯƠNG TRÌNH</a:t>
            </a:r>
            <a:endParaRPr lang="en-US" altLang="en-US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6645" y="1196975"/>
            <a:ext cx="5438775" cy="3415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4583676" y="3530600"/>
            <a:ext cx="3121155" cy="1016001"/>
            <a:chOff x="0" y="0"/>
            <a:chExt cx="6242309" cy="20320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42304" cy="2032000"/>
            </a:xfrm>
            <a:custGeom>
              <a:avLst/>
              <a:gdLst/>
              <a:ahLst/>
              <a:cxnLst/>
              <a:rect l="l" t="t" r="r" b="b"/>
              <a:pathLst>
                <a:path w="6242304" h="2032000">
                  <a:moveTo>
                    <a:pt x="0" y="338709"/>
                  </a:moveTo>
                  <a:cubicBezTo>
                    <a:pt x="0" y="151638"/>
                    <a:pt x="151638" y="0"/>
                    <a:pt x="338709" y="0"/>
                  </a:cubicBezTo>
                  <a:lnTo>
                    <a:pt x="5903595" y="0"/>
                  </a:lnTo>
                  <a:cubicBezTo>
                    <a:pt x="6090666" y="0"/>
                    <a:pt x="6242304" y="151638"/>
                    <a:pt x="6242304" y="338709"/>
                  </a:cubicBezTo>
                  <a:lnTo>
                    <a:pt x="6242304" y="1693291"/>
                  </a:lnTo>
                  <a:cubicBezTo>
                    <a:pt x="6242304" y="1880362"/>
                    <a:pt x="6090666" y="2032000"/>
                    <a:pt x="5903595" y="2032000"/>
                  </a:cubicBezTo>
                  <a:lnTo>
                    <a:pt x="338709" y="2032000"/>
                  </a:lnTo>
                  <a:cubicBezTo>
                    <a:pt x="151638" y="2032000"/>
                    <a:pt x="0" y="1880362"/>
                    <a:pt x="0" y="16932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00"/>
              <a:endParaRPr lang="en-SG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1037590" y="101790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4766310" y="101790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7590" y="185547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4766310" y="185547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37590" y="269303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970280" y="269303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Box 15"/>
          <p:cNvSpPr txBox="1"/>
          <p:nvPr/>
        </p:nvSpPr>
        <p:spPr>
          <a:xfrm>
            <a:off x="1298575" y="119697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Sơ đồ khối hệ thống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249035" y="4943475"/>
            <a:ext cx="5080000" cy="840740"/>
          </a:xfrm>
          <a:prstGeom prst="rect">
            <a:avLst/>
          </a:prstGeom>
        </p:spPr>
        <p:txBody>
          <a:bodyPr>
            <a:noAutofit/>
          </a:bodyPr>
          <a:p>
            <a:pPr marL="457200" indent="0" algn="ctr" defTabSz="266700">
              <a:lnSpc>
                <a:spcPct val="150000"/>
              </a:lnSpc>
              <a:spcAft>
                <a:spcPts val="800"/>
              </a:spcAft>
            </a:pPr>
            <a:r>
              <a:rPr lang="vi-VN" altLang="en-US" sz="1600" i="1">
                <a:latin typeface="Times New Roman" panose="02020603050405020304"/>
                <a:ea typeface="Calibri" panose="020F0502020204030204"/>
              </a:rPr>
              <a:t>Hình 2.2.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Biểu 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đ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ồ phân cấp chức n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ă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ng</a:t>
            </a:r>
            <a:endParaRPr lang="en-US" altLang="en-US" sz="1600" i="1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037590" y="350520"/>
            <a:ext cx="886460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4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CHƯƠNG 2: THIẾT KẾ VÀ XÂY DỰNG CHƯƠNG TRÌNH</a:t>
            </a:r>
            <a:endParaRPr lang="en-US" altLang="en-US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2340" y="906145"/>
            <a:ext cx="5533390" cy="3811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15"/>
          <p:cNvSpPr txBox="1"/>
          <p:nvPr/>
        </p:nvSpPr>
        <p:spPr>
          <a:xfrm>
            <a:off x="1298575" y="2043430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Biểu đồ phân cấp chức năng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4583676" y="3530600"/>
            <a:ext cx="3121155" cy="1016001"/>
            <a:chOff x="0" y="0"/>
            <a:chExt cx="6242309" cy="20320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42304" cy="2032000"/>
            </a:xfrm>
            <a:custGeom>
              <a:avLst/>
              <a:gdLst/>
              <a:ahLst/>
              <a:cxnLst/>
              <a:rect l="l" t="t" r="r" b="b"/>
              <a:pathLst>
                <a:path w="6242304" h="2032000">
                  <a:moveTo>
                    <a:pt x="0" y="338709"/>
                  </a:moveTo>
                  <a:cubicBezTo>
                    <a:pt x="0" y="151638"/>
                    <a:pt x="151638" y="0"/>
                    <a:pt x="338709" y="0"/>
                  </a:cubicBezTo>
                  <a:lnTo>
                    <a:pt x="5903595" y="0"/>
                  </a:lnTo>
                  <a:cubicBezTo>
                    <a:pt x="6090666" y="0"/>
                    <a:pt x="6242304" y="151638"/>
                    <a:pt x="6242304" y="338709"/>
                  </a:cubicBezTo>
                  <a:lnTo>
                    <a:pt x="6242304" y="1693291"/>
                  </a:lnTo>
                  <a:cubicBezTo>
                    <a:pt x="6242304" y="1880362"/>
                    <a:pt x="6090666" y="2032000"/>
                    <a:pt x="5903595" y="2032000"/>
                  </a:cubicBezTo>
                  <a:lnTo>
                    <a:pt x="338709" y="2032000"/>
                  </a:lnTo>
                  <a:cubicBezTo>
                    <a:pt x="151638" y="2032000"/>
                    <a:pt x="0" y="1880362"/>
                    <a:pt x="0" y="16932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00"/>
              <a:endParaRPr lang="en-SG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1037590" y="101790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4766310" y="101790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7590" y="185547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4766310" y="185547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37590" y="269303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4766310" y="269303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Box 15"/>
          <p:cNvSpPr txBox="1"/>
          <p:nvPr/>
        </p:nvSpPr>
        <p:spPr>
          <a:xfrm>
            <a:off x="1298575" y="119697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Sơ đồ khối hệ thống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281420" y="5716905"/>
            <a:ext cx="5080000" cy="840740"/>
          </a:xfrm>
          <a:prstGeom prst="rect">
            <a:avLst/>
          </a:prstGeom>
        </p:spPr>
        <p:txBody>
          <a:bodyPr>
            <a:noAutofit/>
          </a:bodyPr>
          <a:p>
            <a:pPr marL="457200" indent="0" algn="ctr" defTabSz="266700">
              <a:lnSpc>
                <a:spcPct val="150000"/>
              </a:lnSpc>
              <a:spcAft>
                <a:spcPts val="800"/>
              </a:spcAft>
            </a:pPr>
            <a:r>
              <a:rPr lang="vi-VN" altLang="en-US" sz="1600" i="1">
                <a:latin typeface="Times New Roman" panose="02020603050405020304"/>
                <a:ea typeface="Calibri" panose="020F0502020204030204"/>
              </a:rPr>
              <a:t>Hình 2.3.Các thuật toán </a:t>
            </a:r>
            <a:r>
              <a:rPr lang="vi-VN" altLang="en-US" sz="1600" i="1">
                <a:latin typeface="Times New Roman" panose="02020603050405020304"/>
                <a:ea typeface="Calibri" panose="020F0502020204030204"/>
              </a:rPr>
              <a:t>chính</a:t>
            </a:r>
            <a:endParaRPr lang="vi-VN" altLang="en-US" sz="1600" i="1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037590" y="350520"/>
            <a:ext cx="886460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4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CHƯƠNG 2: THIẾT KẾ VÀ XÂY DỰNG CHƯƠNG TRÌNH</a:t>
            </a:r>
            <a:endParaRPr lang="en-US" altLang="en-US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298575" y="2043430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Biểu đồ phân cấp chức năng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1298575" y="291655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Sơ đồ các thuật toán chính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5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365" y="749935"/>
            <a:ext cx="5266055" cy="4881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37590" y="101790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4766310" y="101790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7590" y="185547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970280" y="185547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37590" y="269303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970280" y="269303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037590" y="353060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970280" y="353060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37590" y="436816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970280" y="436816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Box 15"/>
          <p:cNvSpPr txBox="1"/>
          <p:nvPr/>
        </p:nvSpPr>
        <p:spPr>
          <a:xfrm>
            <a:off x="1298575" y="119697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Giao diện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402070" y="4943475"/>
            <a:ext cx="5080000" cy="1348740"/>
          </a:xfrm>
          <a:prstGeom prst="rect">
            <a:avLst/>
          </a:prstGeom>
        </p:spPr>
        <p:txBody>
          <a:bodyPr>
            <a:noAutofit/>
          </a:bodyPr>
          <a:p>
            <a:pPr marL="457200" indent="0" algn="ctr" defTabSz="266700">
              <a:lnSpc>
                <a:spcPct val="150000"/>
              </a:lnSpc>
              <a:spcAft>
                <a:spcPts val="800"/>
              </a:spcAft>
            </a:pPr>
            <a:r>
              <a:rPr sz="1600" i="1">
                <a:latin typeface="Times New Roman" panose="02020603050405020304"/>
                <a:ea typeface="Calibri" panose="020F0502020204030204"/>
              </a:rPr>
              <a:t>Hình </a:t>
            </a:r>
            <a:r>
              <a:rPr lang="vi-VN" sz="1600" i="1">
                <a:latin typeface="Times New Roman" panose="02020603050405020304"/>
                <a:ea typeface="Calibri" panose="020F0502020204030204"/>
              </a:rPr>
              <a:t>3.1.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 </a:t>
            </a:r>
            <a:r>
              <a:rPr lang="vi-VN" altLang="en-US" sz="1600" i="1">
                <a:latin typeface="Times New Roman" panose="02020603050405020304"/>
                <a:ea typeface="Calibri" panose="020F0502020204030204"/>
              </a:rPr>
              <a:t>Giao </a:t>
            </a:r>
            <a:r>
              <a:rPr lang="vi-VN" altLang="en-US" sz="1600" i="1">
                <a:latin typeface="Times New Roman" panose="02020603050405020304"/>
                <a:ea typeface="Calibri" panose="020F0502020204030204"/>
              </a:rPr>
              <a:t>diện</a:t>
            </a:r>
            <a:endParaRPr lang="vi-VN" altLang="en-US" sz="1600" i="1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037590" y="350520"/>
            <a:ext cx="886460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4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CHƯƠNG 3:THỰC NGHIỆM VÀ KẾT LUẬN</a:t>
            </a:r>
            <a:endParaRPr lang="en-US" altLang="en-US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9040" y="1657350"/>
            <a:ext cx="2926080" cy="283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37590" y="101790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4766310" y="101790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7590" y="185547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4766310" y="185547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37590" y="269303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970280" y="269303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037590" y="3530600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970280" y="3530600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37590" y="4368165"/>
            <a:ext cx="4465955" cy="76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970280" y="4368165"/>
            <a:ext cx="737235" cy="763905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Box 15"/>
          <p:cNvSpPr txBox="1"/>
          <p:nvPr/>
        </p:nvSpPr>
        <p:spPr>
          <a:xfrm>
            <a:off x="1298575" y="1196975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Giao diện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402070" y="4943475"/>
            <a:ext cx="5080000" cy="1348740"/>
          </a:xfrm>
          <a:prstGeom prst="rect">
            <a:avLst/>
          </a:prstGeom>
        </p:spPr>
        <p:txBody>
          <a:bodyPr>
            <a:noAutofit/>
          </a:bodyPr>
          <a:p>
            <a:pPr marL="457200" indent="0" algn="ctr" defTabSz="266700">
              <a:lnSpc>
                <a:spcPct val="150000"/>
              </a:lnSpc>
              <a:spcAft>
                <a:spcPts val="800"/>
              </a:spcAft>
            </a:pPr>
            <a:r>
              <a:rPr sz="1600" i="1">
                <a:latin typeface="Times New Roman" panose="02020603050405020304"/>
                <a:ea typeface="Calibri" panose="020F0502020204030204"/>
              </a:rPr>
              <a:t>Hình </a:t>
            </a:r>
            <a:r>
              <a:rPr lang="vi-VN" sz="1600" i="1">
                <a:latin typeface="Times New Roman" panose="02020603050405020304"/>
                <a:ea typeface="Calibri" panose="020F0502020204030204"/>
              </a:rPr>
              <a:t>3.2.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Thực hiện l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ợt chơi</a:t>
            </a:r>
            <a:r>
              <a:rPr lang="vi-VN" altLang="en-US" sz="1600" i="1">
                <a:latin typeface="Times New Roman" panose="02020603050405020304"/>
                <a:ea typeface="Calibri" panose="020F0502020204030204"/>
              </a:rPr>
              <a:t> 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Khi ng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ời dùng nhấp vào ô trống, k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ý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 hiệu của ng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ời chơi (X hoặc O) sẽ </a:t>
            </a:r>
            <a:r>
              <a:rPr lang="" altLang="en-US" sz="1600" i="1">
                <a:latin typeface="Times New Roman" panose="02020603050405020304"/>
                <a:ea typeface="Calibri" panose="020F0502020204030204"/>
              </a:rPr>
              <a:t>đư</a:t>
            </a:r>
            <a:r>
              <a:rPr lang="en-US" altLang="en-US" sz="1600" i="1">
                <a:latin typeface="Times New Roman" panose="02020603050405020304"/>
                <a:ea typeface="Calibri" panose="020F0502020204030204"/>
              </a:rPr>
              <a:t>ợc hiển thị chính xác và nút bị vô hiệu hóa</a:t>
            </a:r>
            <a:endParaRPr lang="en-US" altLang="en-US" sz="1600" i="1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037590" y="350520"/>
            <a:ext cx="886460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vi-VN" altLang="en-US" sz="24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CHƯƠNG 3:THỰC NGHIỆM VÀ KẾT LUẬN</a:t>
            </a:r>
            <a:endParaRPr lang="en-US" altLang="en-US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4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1298575" y="2078990"/>
            <a:ext cx="3595370" cy="3168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Thực hiện l</a:t>
            </a:r>
            <a:r>
              <a:rPr lang="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ư</a:t>
            </a:r>
            <a:r>
              <a:rPr lang="en-US" altLang="en-US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ợt chơi</a:t>
            </a:r>
            <a:r>
              <a:rPr lang="en-US" altLang="vi-VN" sz="2000" b="1" dirty="0">
                <a:solidFill>
                  <a:srgbClr val="0070C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Yu Gothic UI" panose="020B0500000000000000" pitchFamily="34" charset="-128"/>
                <a:cs typeface="Times New Roman" panose="02020603050405020304" pitchFamily="18" charset="0"/>
              </a:rPr>
              <a:t> </a:t>
            </a:r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  <a:p>
            <a:endParaRPr lang="vi-VN" altLang="en-SG" sz="2000" b="1" dirty="0">
              <a:solidFill>
                <a:srgbClr val="0070C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Yu Gothic UI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7960" y="1513523"/>
            <a:ext cx="2926080" cy="327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3534</Words>
  <Application>WPS Presentation</Application>
  <PresentationFormat>Widescreen</PresentationFormat>
  <Paragraphs>191</Paragraphs>
  <Slides>14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SimSun</vt:lpstr>
      <vt:lpstr>Wingdings</vt:lpstr>
      <vt:lpstr>Yu Gothic UI</vt:lpstr>
      <vt:lpstr>Times New Roman</vt:lpstr>
      <vt:lpstr>Times New Roman</vt:lpstr>
      <vt:lpstr>Calibri</vt:lpstr>
      <vt:lpstr>Microsoft YaHei</vt:lpstr>
      <vt:lpstr>Arial Unicode MS</vt:lpstr>
      <vt:lpstr>Aptos Display</vt:lpstr>
      <vt:lpstr>Segoe UI Variable Display</vt:lpstr>
      <vt:lpstr>Aptos</vt:lpstr>
      <vt:lpstr>Segoe UI</vt:lpstr>
      <vt:lpstr>Alfa Slab One Bold</vt:lpstr>
      <vt:lpstr>Segoe Print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Thanh Tú</dc:creator>
  <cp:lastModifiedBy>Phương Nguyễn Thị Xuân</cp:lastModifiedBy>
  <cp:revision>47</cp:revision>
  <dcterms:created xsi:type="dcterms:W3CDTF">2025-04-17T03:25:00Z</dcterms:created>
  <dcterms:modified xsi:type="dcterms:W3CDTF">2025-06-08T22:28:59Z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A1FC552BD4574373A06B4150051C99F9_13</vt:lpwstr>
  </property>
  <property fmtid="{D5CDD505-2E9C-101B-9397-08002B2CF9AE}" pid="3" name="KSOProductBuildVer">
    <vt:lpwstr>1033-12.2.0.21179</vt:lpwstr>
  </property>
</Properties>
</file>